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13716000" cx="24377650"/>
  <p:notesSz cx="6858000" cy="9144000"/>
  <p:embeddedFontLst>
    <p:embeddedFont>
      <p:font typeface="Roboto Black"/>
      <p:bold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Lato Light"/>
      <p:regular r:id="rId33"/>
      <p:bold r:id="rId34"/>
      <p:italic r:id="rId35"/>
      <p:boldItalic r:id="rId36"/>
    </p:embeddedFont>
    <p:embeddedFont>
      <p:font typeface="Merriweather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C4D3E82-1DF3-44C4-B9A9-EA7C18DD9E16}">
  <a:tblStyle styleId="{6C4D3E82-1DF3-44C4-B9A9-EA7C18DD9E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Black-boldItalic.fntdata"/><Relationship Id="rId23" Type="http://schemas.openxmlformats.org/officeDocument/2006/relationships/font" Target="fonts/RobotoBlac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11" Type="http://schemas.openxmlformats.org/officeDocument/2006/relationships/slide" Target="slides/slide5.xml"/><Relationship Id="rId33" Type="http://schemas.openxmlformats.org/officeDocument/2006/relationships/font" Target="fonts/LatoLight-regular.fntdata"/><Relationship Id="rId10" Type="http://schemas.openxmlformats.org/officeDocument/2006/relationships/slide" Target="slides/slide4.xml"/><Relationship Id="rId32" Type="http://schemas.openxmlformats.org/officeDocument/2006/relationships/font" Target="fonts/RobotoMedium-boldItalic.fntdata"/><Relationship Id="rId13" Type="http://schemas.openxmlformats.org/officeDocument/2006/relationships/slide" Target="slides/slide7.xml"/><Relationship Id="rId35" Type="http://schemas.openxmlformats.org/officeDocument/2006/relationships/font" Target="fonts/LatoLight-italic.fntdata"/><Relationship Id="rId12" Type="http://schemas.openxmlformats.org/officeDocument/2006/relationships/slide" Target="slides/slide6.xml"/><Relationship Id="rId34" Type="http://schemas.openxmlformats.org/officeDocument/2006/relationships/font" Target="fonts/LatoLight-bold.fntdata"/><Relationship Id="rId15" Type="http://schemas.openxmlformats.org/officeDocument/2006/relationships/slide" Target="slides/slide9.xml"/><Relationship Id="rId37" Type="http://schemas.openxmlformats.org/officeDocument/2006/relationships/font" Target="fonts/Merriweather-regular.fntdata"/><Relationship Id="rId14" Type="http://schemas.openxmlformats.org/officeDocument/2006/relationships/slide" Target="slides/slide8.xml"/><Relationship Id="rId36" Type="http://schemas.openxmlformats.org/officeDocument/2006/relationships/font" Target="fonts/LatoLight-boldItalic.fntdata"/><Relationship Id="rId17" Type="http://schemas.openxmlformats.org/officeDocument/2006/relationships/slide" Target="slides/slide11.xml"/><Relationship Id="rId39" Type="http://schemas.openxmlformats.org/officeDocument/2006/relationships/font" Target="fonts/Merriweather-italic.fntdata"/><Relationship Id="rId16" Type="http://schemas.openxmlformats.org/officeDocument/2006/relationships/slide" Target="slides/slide10.xml"/><Relationship Id="rId38" Type="http://schemas.openxmlformats.org/officeDocument/2006/relationships/font" Target="fonts/Merriweather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bda237585_0_3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bda237585_0_3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8bda237585_0_32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bda237585_0_3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bda237585_0_3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8bda237585_0_32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bda237585_3_76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bda237585_3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bda237585_0_3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bda237585_0_3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8bda237585_0_32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daca40cf1_5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daca40cf1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2daca40cf1_5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bda237585_0_3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bda237585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8bda237585_0_32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bda237585_3_101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bda237585_3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bda237585_3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bda23758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bda237585_3_229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bda237585_3_2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bda237455_0_2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bda23745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bda237585_3_2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bda237585_3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bda237585_0_318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bda237585_0_3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bda237585_0_3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bda237585_0_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8bda237585_0_3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bda237585_3_5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bda237585_3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-333" y="0"/>
            <a:ext cx="24378571" cy="11728413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830984" y="1439267"/>
            <a:ext cx="22715700" cy="34200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830984" y="5009494"/>
            <a:ext cx="11310600" cy="1968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 sz="43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 sz="43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 sz="43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 sz="43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 sz="43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 sz="43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 sz="43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 sz="43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None/>
              <a:defRPr sz="43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831117" y="2216467"/>
            <a:ext cx="14222700" cy="33192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00"/>
              <a:buNone/>
              <a:defRPr sz="26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00"/>
              <a:buNone/>
              <a:defRPr sz="26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00"/>
              <a:buNone/>
              <a:defRPr sz="26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00"/>
              <a:buNone/>
              <a:defRPr sz="26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00"/>
              <a:buNone/>
              <a:defRPr sz="26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00"/>
              <a:buNone/>
              <a:defRPr sz="26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00"/>
              <a:buNone/>
              <a:defRPr sz="26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00"/>
              <a:buNone/>
              <a:defRPr sz="26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00"/>
              <a:buNone/>
              <a:defRPr sz="26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830984" y="5657133"/>
            <a:ext cx="14222700" cy="2513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508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Char char="●"/>
              <a:defRPr>
                <a:solidFill>
                  <a:schemeClr val="accent2"/>
                </a:solidFill>
              </a:defRPr>
            </a:lvl1pPr>
            <a:lvl2pPr indent="-4127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○"/>
              <a:defRPr>
                <a:solidFill>
                  <a:schemeClr val="accent2"/>
                </a:solidFill>
              </a:defRPr>
            </a:lvl2pPr>
            <a:lvl3pPr indent="-4127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■"/>
              <a:defRPr>
                <a:solidFill>
                  <a:schemeClr val="accent2"/>
                </a:solidFill>
              </a:defRPr>
            </a:lvl3pPr>
            <a:lvl4pPr indent="-4127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●"/>
              <a:defRPr>
                <a:solidFill>
                  <a:schemeClr val="accent2"/>
                </a:solidFill>
              </a:defRPr>
            </a:lvl4pPr>
            <a:lvl5pPr indent="-4127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○"/>
              <a:defRPr>
                <a:solidFill>
                  <a:schemeClr val="accent2"/>
                </a:solidFill>
              </a:defRPr>
            </a:lvl5pPr>
            <a:lvl6pPr indent="-4127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■"/>
              <a:defRPr>
                <a:solidFill>
                  <a:schemeClr val="accent2"/>
                </a:solidFill>
              </a:defRPr>
            </a:lvl6pPr>
            <a:lvl7pPr indent="-4127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●"/>
              <a:defRPr>
                <a:solidFill>
                  <a:schemeClr val="accent2"/>
                </a:solidFill>
              </a:defRPr>
            </a:lvl7pPr>
            <a:lvl8pPr indent="-4127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○"/>
              <a:defRPr>
                <a:solidFill>
                  <a:schemeClr val="accent2"/>
                </a:solidFill>
              </a:defRPr>
            </a:lvl8pPr>
            <a:lvl9pPr indent="-4127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73" name="Google Shape;73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" name="Google Shape;75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77" name="Google Shape;77;p1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78" name="Google Shape;78;p1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82" name="Google Shape;82;p1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83" name="Google Shape;83;p1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lnSpcReduction="10000"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5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97" name="Google Shape;97;p16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1" name="Google Shape;101;p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6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6" name="Google Shape;106;p1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107" name="Google Shape;107;p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9" name="Google Shape;109;p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111" name="Google Shape;111;p17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128265"/>
            <a:ext cx="24378571" cy="11728413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0" y="0"/>
            <a:ext cx="24378571" cy="11728413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830984" y="1439267"/>
            <a:ext cx="22715700" cy="34200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15011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117667"/>
            <a:ext cx="11500124" cy="11731813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6" name="Google Shape;26;p4"/>
          <p:cNvSpPr/>
          <p:nvPr/>
        </p:nvSpPr>
        <p:spPr>
          <a:xfrm>
            <a:off x="-333" y="0"/>
            <a:ext cx="11508855" cy="11721747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831050" y="1335800"/>
            <a:ext cx="9881400" cy="6690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12382575" y="1335800"/>
            <a:ext cx="11107500" cy="10929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50850" lvl="0" marL="45720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indent="-412750" lvl="1" marL="91440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indent="-412750" lvl="2" marL="137160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indent="-412750" lvl="3" marL="18288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indent="-412750" lvl="4" marL="228600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indent="-412750" lvl="5" marL="274320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indent="-412750" lvl="6" marL="32004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indent="-412750" lvl="7" marL="365760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indent="-412750" lvl="8" marL="411480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0"/>
            <a:ext cx="24377700" cy="340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831050" y="1335800"/>
            <a:ext cx="22715700" cy="16632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0984" y="4015200"/>
            <a:ext cx="10663500" cy="82032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50850" lvl="0" marL="45720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indent="-412750" lvl="1" marL="91440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indent="-412750" lvl="2" marL="137160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indent="-412750" lvl="3" marL="18288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indent="-412750" lvl="4" marL="228600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indent="-412750" lvl="5" marL="274320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indent="-412750" lvl="6" marL="32004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indent="-412750" lvl="7" marL="365760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indent="-412750" lvl="8" marL="411480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12883044" y="4015200"/>
            <a:ext cx="10663500" cy="82032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50850" lvl="0" marL="45720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indent="-412750" lvl="1" marL="91440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indent="-412750" lvl="2" marL="137160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indent="-412750" lvl="3" marL="18288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indent="-412750" lvl="4" marL="228600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indent="-412750" lvl="5" marL="274320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indent="-412750" lvl="6" marL="32004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indent="-412750" lvl="7" marL="365760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indent="-412750" lvl="8" marL="411480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0" y="0"/>
            <a:ext cx="24377700" cy="340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831050" y="1335800"/>
            <a:ext cx="22715700" cy="16632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0" y="0"/>
            <a:ext cx="100359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831050" y="1335800"/>
            <a:ext cx="8337900" cy="4877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0984" y="6375067"/>
            <a:ext cx="8337900" cy="61281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508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Char char="●"/>
              <a:defRPr>
                <a:solidFill>
                  <a:schemeClr val="accent2"/>
                </a:solidFill>
              </a:defRPr>
            </a:lvl1pPr>
            <a:lvl2pPr indent="-4127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○"/>
              <a:defRPr>
                <a:solidFill>
                  <a:schemeClr val="accent2"/>
                </a:solidFill>
              </a:defRPr>
            </a:lvl2pPr>
            <a:lvl3pPr indent="-4127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■"/>
              <a:defRPr>
                <a:solidFill>
                  <a:schemeClr val="accent2"/>
                </a:solidFill>
              </a:defRPr>
            </a:lvl3pPr>
            <a:lvl4pPr indent="-4127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●"/>
              <a:defRPr>
                <a:solidFill>
                  <a:schemeClr val="accent2"/>
                </a:solidFill>
              </a:defRPr>
            </a:lvl4pPr>
            <a:lvl5pPr indent="-4127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○"/>
              <a:defRPr>
                <a:solidFill>
                  <a:schemeClr val="accent2"/>
                </a:solidFill>
              </a:defRPr>
            </a:lvl5pPr>
            <a:lvl6pPr indent="-4127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■"/>
              <a:defRPr>
                <a:solidFill>
                  <a:schemeClr val="accent2"/>
                </a:solidFill>
              </a:defRPr>
            </a:lvl6pPr>
            <a:lvl7pPr indent="-4127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●"/>
              <a:defRPr>
                <a:solidFill>
                  <a:schemeClr val="accent2"/>
                </a:solidFill>
              </a:defRPr>
            </a:lvl7pPr>
            <a:lvl8pPr indent="-4127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○"/>
              <a:defRPr>
                <a:solidFill>
                  <a:schemeClr val="accent2"/>
                </a:solidFill>
              </a:defRPr>
            </a:lvl8pPr>
            <a:lvl9pPr indent="-4127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0917" y="2129600"/>
            <a:ext cx="16656600" cy="9456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0" y="0"/>
            <a:ext cx="121887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829917" y="1335800"/>
            <a:ext cx="9875700" cy="5465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812588" y="7004600"/>
            <a:ext cx="9875700" cy="24711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None/>
              <a:defRPr sz="43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None/>
              <a:defRPr sz="43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None/>
              <a:defRPr sz="43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None/>
              <a:defRPr sz="43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None/>
              <a:defRPr sz="43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None/>
              <a:defRPr sz="43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None/>
              <a:defRPr sz="43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None/>
              <a:defRPr sz="43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None/>
              <a:defRPr sz="43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13007345" y="1335800"/>
            <a:ext cx="10541400" cy="109641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50850" lvl="0" marL="45720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1pPr>
            <a:lvl2pPr indent="-412750" lvl="1" marL="91440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indent="-412750" lvl="2" marL="137160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indent="-412750" lvl="3" marL="18288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indent="-412750" lvl="4" marL="228600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indent="-412750" lvl="5" marL="274320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indent="-412750" lvl="6" marL="32004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indent="-412750" lvl="7" marL="365760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indent="-412750" lvl="8" marL="411480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0" y="11650667"/>
            <a:ext cx="24377700" cy="206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830984" y="12057067"/>
            <a:ext cx="21273000" cy="1227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Merriweather"/>
              <a:buNone/>
              <a:defRPr sz="75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Merriweather"/>
              <a:buNone/>
              <a:defRPr sz="75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Merriweather"/>
              <a:buNone/>
              <a:defRPr sz="75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Merriweather"/>
              <a:buNone/>
              <a:defRPr sz="75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Merriweather"/>
              <a:buNone/>
              <a:defRPr sz="75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Merriweather"/>
              <a:buNone/>
              <a:defRPr sz="75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Merriweather"/>
              <a:buNone/>
              <a:defRPr sz="75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Merriweather"/>
              <a:buNone/>
              <a:defRPr sz="75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Font typeface="Merriweather"/>
              <a:buNone/>
              <a:defRPr sz="75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508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oboto"/>
              <a:buChar char="●"/>
              <a:defRPr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12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Roboto"/>
              <a:buChar char="○"/>
              <a:defRPr sz="2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2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Roboto"/>
              <a:buChar char="■"/>
              <a:defRPr sz="2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12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Roboto"/>
              <a:buChar char="●"/>
              <a:defRPr sz="2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12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Roboto"/>
              <a:buChar char="○"/>
              <a:defRPr sz="2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12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Roboto"/>
              <a:buChar char="■"/>
              <a:defRPr sz="2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12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Roboto"/>
              <a:buChar char="●"/>
              <a:defRPr sz="2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12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Roboto"/>
              <a:buChar char="○"/>
              <a:defRPr sz="2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12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Roboto"/>
              <a:buChar char="■"/>
              <a:defRPr sz="2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algn="r">
              <a:buNone/>
              <a:defRPr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Presentation by: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James Byford, Daniela Lugo, Zaid Zuhair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Visiting</a:t>
            </a:r>
            <a:r>
              <a:rPr lang="en-US"/>
              <a:t> Sabetha Hospital Site</a:t>
            </a:r>
            <a:endParaRPr/>
          </a:p>
        </p:txBody>
      </p:sp>
      <p:sp>
        <p:nvSpPr>
          <p:cNvPr id="191" name="Google Shape;191;p27"/>
          <p:cNvSpPr txBox="1"/>
          <p:nvPr>
            <p:ph idx="1" type="subTitle"/>
          </p:nvPr>
        </p:nvSpPr>
        <p:spPr>
          <a:xfrm>
            <a:off x="201725" y="1937488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3600">
                <a:solidFill>
                  <a:schemeClr val="dk1"/>
                </a:solidFill>
              </a:rPr>
              <a:t>Summarize the following: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9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95000"/>
              </a:lnSpc>
              <a:spcBef>
                <a:spcPts val="3200"/>
              </a:spcBef>
              <a:spcAft>
                <a:spcPts val="3200"/>
              </a:spcAft>
              <a:buSzPts val="275"/>
              <a:buNone/>
            </a:pPr>
            <a:r>
              <a:t/>
            </a:r>
            <a:endParaRPr b="1" sz="1800"/>
          </a:p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7"/>
          <p:cNvSpPr txBox="1"/>
          <p:nvPr>
            <p:ph idx="3" type="body"/>
          </p:nvPr>
        </p:nvSpPr>
        <p:spPr>
          <a:xfrm>
            <a:off x="495150" y="3424675"/>
            <a:ext cx="231510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-464661" lvl="0" marL="457200" marR="11001605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718"/>
              <a:buChar char="●"/>
            </a:pPr>
            <a:r>
              <a:rPr lang="en-US" sz="3717"/>
              <a:t>What kind of traffic did you observe? Which protocol(s)? </a:t>
            </a:r>
            <a:endParaRPr sz="3717"/>
          </a:p>
          <a:p>
            <a:pPr indent="-464661" lvl="1" marL="914400" marR="11001605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3718"/>
              <a:buChar char="○"/>
            </a:pPr>
            <a:r>
              <a:rPr lang="en-US" sz="3717"/>
              <a:t>TCP</a:t>
            </a:r>
            <a:endParaRPr sz="3717"/>
          </a:p>
          <a:p>
            <a:pPr indent="-464661" lvl="1" marL="914400" marR="11001605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3718"/>
              <a:buChar char="○"/>
            </a:pPr>
            <a:r>
              <a:rPr lang="en-US" sz="3717"/>
              <a:t>HTTP</a:t>
            </a:r>
            <a:endParaRPr sz="3717"/>
          </a:p>
          <a:p>
            <a:pPr indent="-464661" lvl="0" marL="457200" marR="11001605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3718"/>
              <a:buChar char="●"/>
            </a:pPr>
            <a:r>
              <a:rPr lang="en-US" sz="3717"/>
              <a:t>What, specifically, was the user doing? Which site were they browsing? </a:t>
            </a:r>
            <a:endParaRPr sz="3717"/>
          </a:p>
          <a:p>
            <a:pPr indent="-464661" lvl="1" marL="914400" marR="11001605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3718"/>
              <a:buChar char="○"/>
            </a:pPr>
            <a:r>
              <a:rPr lang="en-US" sz="3717"/>
              <a:t>The user visited Sabetha Hospital site (12.133.50.21)</a:t>
            </a:r>
            <a:endParaRPr sz="3717"/>
          </a:p>
          <a:p>
            <a:pPr indent="-464661" lvl="0" marL="457200" marR="11001605" rtl="0" algn="l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3718"/>
              <a:buChar char="●"/>
            </a:pPr>
            <a:r>
              <a:rPr lang="en-US" sz="3717"/>
              <a:t>Looking into the packets, we couldn’t find anything abnormal.</a:t>
            </a:r>
            <a:endParaRPr sz="1002"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2039" y="3643577"/>
            <a:ext cx="12110865" cy="56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Watching Youtube</a:t>
            </a:r>
            <a:endParaRPr/>
          </a:p>
        </p:txBody>
      </p:sp>
      <p:sp>
        <p:nvSpPr>
          <p:cNvPr id="202" name="Google Shape;202;p28"/>
          <p:cNvSpPr txBox="1"/>
          <p:nvPr>
            <p:ph idx="1" type="subTitle"/>
          </p:nvPr>
        </p:nvSpPr>
        <p:spPr>
          <a:xfrm>
            <a:off x="242050" y="1951138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4400"/>
              <a:t>Summarize the following:</a:t>
            </a:r>
            <a:endParaRPr sz="14400"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 b="1"/>
          </a:p>
        </p:txBody>
      </p:sp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8"/>
          <p:cNvSpPr txBox="1"/>
          <p:nvPr>
            <p:ph idx="3" type="body"/>
          </p:nvPr>
        </p:nvSpPr>
        <p:spPr>
          <a:xfrm>
            <a:off x="-8" y="34519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4978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22"/>
              <a:buChar char="●"/>
            </a:pPr>
            <a:r>
              <a:rPr lang="en-US" sz="3722">
                <a:solidFill>
                  <a:schemeClr val="dk1"/>
                </a:solidFill>
              </a:rPr>
              <a:t>What kind of traffic did you observe? Which protocol(s)? </a:t>
            </a:r>
            <a:endParaRPr sz="3722">
              <a:solidFill>
                <a:schemeClr val="dk1"/>
              </a:solidFill>
            </a:endParaRPr>
          </a:p>
          <a:p>
            <a:pPr indent="-464978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22"/>
              <a:buChar char="○"/>
            </a:pPr>
            <a:r>
              <a:rPr lang="en-US" sz="3722">
                <a:solidFill>
                  <a:schemeClr val="dk1"/>
                </a:solidFill>
              </a:rPr>
              <a:t>TCP </a:t>
            </a:r>
            <a:endParaRPr sz="3722">
              <a:solidFill>
                <a:schemeClr val="dk1"/>
              </a:solidFill>
            </a:endParaRPr>
          </a:p>
          <a:p>
            <a:pPr indent="-464978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22"/>
              <a:buChar char="●"/>
            </a:pPr>
            <a:r>
              <a:rPr lang="en-US" sz="3722">
                <a:solidFill>
                  <a:schemeClr val="dk1"/>
                </a:solidFill>
              </a:rPr>
              <a:t>What, specifically, was the user doing? </a:t>
            </a:r>
            <a:endParaRPr sz="3722">
              <a:solidFill>
                <a:schemeClr val="dk1"/>
              </a:solidFill>
            </a:endParaRPr>
          </a:p>
          <a:p>
            <a:pPr indent="-464978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22"/>
              <a:buChar char="○"/>
            </a:pPr>
            <a:r>
              <a:rPr lang="en-US" sz="3722">
                <a:solidFill>
                  <a:schemeClr val="dk1"/>
                </a:solidFill>
              </a:rPr>
              <a:t>The user was accessing youtube from his MacBook (Roger-Macbook-Pro - 10.11.11.179)</a:t>
            </a:r>
            <a:endParaRPr sz="3722"/>
          </a:p>
          <a:p>
            <a:pPr indent="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3722"/>
          </a:p>
          <a:p>
            <a:pPr indent="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3722"/>
          </a:p>
          <a:p>
            <a:pPr indent="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3722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3722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3722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3722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3722">
              <a:solidFill>
                <a:schemeClr val="dk1"/>
              </a:solidFill>
            </a:endParaRPr>
          </a:p>
          <a:p>
            <a:pPr indent="-464978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22"/>
              <a:buChar char="●"/>
            </a:pPr>
            <a:r>
              <a:rPr lang="en-US" sz="3722">
                <a:solidFill>
                  <a:schemeClr val="dk1"/>
                </a:solidFill>
              </a:rPr>
              <a:t>This communication is using TLSv1.3 that is considered secure. </a:t>
            </a:r>
            <a:endParaRPr sz="3722">
              <a:solidFill>
                <a:schemeClr val="dk1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900" y="6033137"/>
            <a:ext cx="19825999" cy="39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Trojan Malware</a:t>
            </a:r>
            <a:endParaRPr/>
          </a:p>
        </p:txBody>
      </p:sp>
      <p:sp>
        <p:nvSpPr>
          <p:cNvPr id="219" name="Google Shape;219;p30"/>
          <p:cNvSpPr txBox="1"/>
          <p:nvPr>
            <p:ph idx="1" type="subTitle"/>
          </p:nvPr>
        </p:nvSpPr>
        <p:spPr>
          <a:xfrm>
            <a:off x="-564775" y="1937488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4400"/>
              <a:t>Summarize the following:</a:t>
            </a:r>
            <a:endParaRPr sz="14400"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 b="1"/>
          </a:p>
        </p:txBody>
      </p:sp>
      <p:sp>
        <p:nvSpPr>
          <p:cNvPr id="220" name="Google Shape;220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0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 lnSpcReduction="20000"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 kind of traffic did you observe? Which protocol(s)? </a:t>
            </a:r>
            <a:endParaRPr>
              <a:solidFill>
                <a:schemeClr val="dk1"/>
              </a:solidFill>
            </a:endParaRPr>
          </a:p>
          <a:p>
            <a:pPr indent="-438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○"/>
            </a:pPr>
            <a:r>
              <a:rPr lang="en-US" sz="3300">
                <a:solidFill>
                  <a:schemeClr val="dk1"/>
                </a:solidFill>
              </a:rPr>
              <a:t>HTTP</a:t>
            </a:r>
            <a:endParaRPr sz="3300">
              <a:solidFill>
                <a:schemeClr val="dk1"/>
              </a:solidFill>
            </a:endParaRPr>
          </a:p>
          <a:p>
            <a:pPr indent="-438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○"/>
            </a:pPr>
            <a:r>
              <a:rPr lang="en-US" sz="3300">
                <a:solidFill>
                  <a:schemeClr val="dk1"/>
                </a:solidFill>
              </a:rPr>
              <a:t>TCP</a:t>
            </a:r>
            <a:endParaRPr sz="3300"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What, specifically, was the user doing? Which site were they browsing? </a:t>
            </a:r>
            <a:endParaRPr>
              <a:solidFill>
                <a:schemeClr val="dk1"/>
              </a:solidFill>
            </a:endParaRPr>
          </a:p>
          <a:p>
            <a:pPr indent="-438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○"/>
            </a:pPr>
            <a:r>
              <a:rPr lang="en-US" sz="3300">
                <a:solidFill>
                  <a:schemeClr val="dk1"/>
                </a:solidFill>
              </a:rPr>
              <a:t>The user made a purchase on cardboardspaceshiptoys.com</a:t>
            </a:r>
            <a:endParaRPr sz="3300">
              <a:solidFill>
                <a:schemeClr val="dk1"/>
              </a:solidFill>
            </a:endParaRPr>
          </a:p>
          <a:p>
            <a:pPr indent="-438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○"/>
            </a:pPr>
            <a:r>
              <a:rPr lang="en-US" sz="3300">
                <a:solidFill>
                  <a:schemeClr val="dk1"/>
                </a:solidFill>
              </a:rPr>
              <a:t>Downloaded a Trojan malware from 205.185.125.104</a:t>
            </a:r>
            <a:endParaRPr sz="3300">
              <a:solidFill>
                <a:schemeClr val="dk1"/>
              </a:solidFill>
            </a:endParaRPr>
          </a:p>
          <a:p>
            <a:pPr indent="-438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○"/>
            </a:pPr>
            <a:r>
              <a:rPr lang="en-US" sz="3300">
                <a:solidFill>
                  <a:schemeClr val="dk1"/>
                </a:solidFill>
              </a:rPr>
              <a:t>Multiple POST requests made to snnmnkxdhflwgthqismb.com</a:t>
            </a:r>
            <a:endParaRPr sz="3300"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a description of any interesting files.</a:t>
            </a:r>
            <a:endParaRPr>
              <a:solidFill>
                <a:schemeClr val="dk1"/>
              </a:solidFill>
            </a:endParaRPr>
          </a:p>
          <a:p>
            <a:pPr indent="-438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○"/>
            </a:pPr>
            <a:r>
              <a:rPr lang="en-US" sz="3300">
                <a:solidFill>
                  <a:schemeClr val="dk1"/>
                </a:solidFill>
              </a:rPr>
              <a:t>The user downloaded a file called “June11.dll” which was a Trojan malware.</a:t>
            </a:r>
            <a:endParaRPr sz="3300">
              <a:solidFill>
                <a:schemeClr val="dk1"/>
              </a:solidFill>
            </a:endParaRPr>
          </a:p>
          <a:p>
            <a:pPr indent="-438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○"/>
            </a:pPr>
            <a:r>
              <a:rPr lang="en-US" sz="3300">
                <a:solidFill>
                  <a:schemeClr val="dk1"/>
                </a:solidFill>
              </a:rPr>
              <a:t>We also found the link “http://205.185.125.104/pQBtWJ” and using virustotal.com 6 security vendors flagged this URL malicious.</a:t>
            </a:r>
            <a:endParaRPr sz="3300">
              <a:solidFill>
                <a:schemeClr val="dk1"/>
              </a:solidFill>
            </a:endParaRPr>
          </a:p>
          <a:p>
            <a:pPr indent="-438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300"/>
              <a:buChar char="○"/>
            </a:pPr>
            <a:r>
              <a:rPr lang="en-US" sz="3300">
                <a:solidFill>
                  <a:schemeClr val="dk1"/>
                </a:solidFill>
              </a:rPr>
              <a:t>Another file found was the invoice from cardboardspaceshiptoys.com.</a:t>
            </a:r>
            <a:endParaRPr sz="3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Trojan Malware Screenshots</a:t>
            </a:r>
            <a:endParaRPr/>
          </a:p>
        </p:txBody>
      </p:sp>
      <p:sp>
        <p:nvSpPr>
          <p:cNvPr id="229" name="Google Shape;229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75" y="1839775"/>
            <a:ext cx="13586600" cy="83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475" y="10345825"/>
            <a:ext cx="1301115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 rotWithShape="1">
          <a:blip r:embed="rId5">
            <a:alphaModFix/>
          </a:blip>
          <a:srcRect b="0" l="0" r="11940" t="0"/>
          <a:stretch/>
        </p:blipFill>
        <p:spPr>
          <a:xfrm>
            <a:off x="11952200" y="6529175"/>
            <a:ext cx="11370175" cy="23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23500" y="2148000"/>
            <a:ext cx="10223775" cy="399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55100" y="9046875"/>
            <a:ext cx="10223774" cy="39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Movie Torrent</a:t>
            </a:r>
            <a:endParaRPr/>
          </a:p>
        </p:txBody>
      </p:sp>
      <p:sp>
        <p:nvSpPr>
          <p:cNvPr id="242" name="Google Shape;242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4400"/>
              <a:t>Summarize the following:</a:t>
            </a:r>
            <a:endParaRPr sz="14400"/>
          </a:p>
          <a:p>
            <a:pPr indent="0" lvl="0" marL="0" rtl="0" algn="l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 b="1"/>
          </a:p>
        </p:txBody>
      </p:sp>
      <p:sp>
        <p:nvSpPr>
          <p:cNvPr id="243" name="Google Shape;243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 txBox="1"/>
          <p:nvPr>
            <p:ph idx="3" type="body"/>
          </p:nvPr>
        </p:nvSpPr>
        <p:spPr>
          <a:xfrm>
            <a:off x="113026" y="2775500"/>
            <a:ext cx="23645700" cy="9659100"/>
          </a:xfrm>
          <a:prstGeom prst="rect">
            <a:avLst/>
          </a:prstGeom>
        </p:spPr>
        <p:txBody>
          <a:bodyPr anchorCtr="0" anchor="t" bIns="91425" lIns="91425" spcFirstLastPara="1" rIns="6105825" wrap="square" tIns="91425">
            <a:norm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 kind of traffic did you observe? Which protocol(s)?</a:t>
            </a:r>
            <a:endParaRPr>
              <a:solidFill>
                <a:schemeClr val="dk1"/>
              </a:solidFill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</a:pPr>
            <a:r>
              <a:rPr lang="en-US">
                <a:solidFill>
                  <a:schemeClr val="dk1"/>
                </a:solidFill>
              </a:rPr>
              <a:t>HTTP</a:t>
            </a:r>
            <a:endParaRPr>
              <a:solidFill>
                <a:schemeClr val="dk1"/>
              </a:solidFill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</a:pPr>
            <a:r>
              <a:rPr lang="en-US">
                <a:solidFill>
                  <a:schemeClr val="dk1"/>
                </a:solidFill>
              </a:rPr>
              <a:t>TCP</a:t>
            </a:r>
            <a:endParaRPr>
              <a:solidFill>
                <a:schemeClr val="dk1"/>
              </a:solidFill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</a:pPr>
            <a:r>
              <a:rPr lang="en-US">
                <a:solidFill>
                  <a:schemeClr val="dk1"/>
                </a:solidFill>
              </a:rPr>
              <a:t>UDP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What, specifically, was the user doing? Which site were they browsing? Etc.</a:t>
            </a:r>
            <a:endParaRPr>
              <a:solidFill>
                <a:schemeClr val="dk1"/>
              </a:solidFill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</a:pPr>
            <a:r>
              <a:rPr lang="en-US">
                <a:solidFill>
                  <a:schemeClr val="dk1"/>
                </a:solidFill>
              </a:rPr>
              <a:t>The user was browsing for movies on “publicdomaintorrents.com”</a:t>
            </a:r>
            <a:endParaRPr>
              <a:solidFill>
                <a:schemeClr val="dk1"/>
              </a:solidFill>
            </a:endParaRPr>
          </a:p>
          <a:p>
            <a:pPr indent="-463550" lvl="1" marL="9144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</a:pPr>
            <a:r>
              <a:rPr lang="en-US">
                <a:solidFill>
                  <a:schemeClr val="dk1"/>
                </a:solidFill>
              </a:rPr>
              <a:t>User also visited digg.com, which is a news website.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a description of any interesting files.</a:t>
            </a:r>
            <a:endParaRPr>
              <a:solidFill>
                <a:schemeClr val="dk1"/>
              </a:solidFill>
            </a:endParaRPr>
          </a:p>
          <a:p>
            <a:pPr indent="-463550" lvl="1" marL="914400" marR="5000028" rtl="0" algn="l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○"/>
            </a:pPr>
            <a:r>
              <a:rPr lang="en-US">
                <a:solidFill>
                  <a:schemeClr val="dk1"/>
                </a:solidFill>
              </a:rPr>
              <a:t>The user downloaded a file called “Betty_Boop_Rhythm_on_the_Reservation.avi.torrent”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625" y="8209873"/>
            <a:ext cx="13525475" cy="18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18424" y="7511200"/>
            <a:ext cx="6018624" cy="544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10972" y="2107650"/>
            <a:ext cx="7805054" cy="524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28" name="Google Shape;128;p19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29" name="Google Shape;129;p19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Traffic Profile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0" name="Google Shape;130;p19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Normal Activity</a:t>
            </a:r>
            <a:endParaRPr/>
          </a:p>
        </p:txBody>
      </p:sp>
      <p:sp>
        <p:nvSpPr>
          <p:cNvPr id="131" name="Google Shape;131;p19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Critical Vulnerabilities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idx="2" type="body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lang="en-US" sz="2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100"/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100"/>
              <a:t>Address Range: 192.168.1.0/24</a:t>
            </a:r>
            <a:endParaRPr b="1" sz="2100"/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100"/>
              <a:t>Netmask: 255.255.255.0</a:t>
            </a:r>
            <a:endParaRPr b="1" sz="2100"/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100"/>
              <a:t>Gateway: 10.0.0.1</a:t>
            </a:r>
            <a:endParaRPr b="1" sz="2100"/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t/>
            </a:r>
            <a:endParaRPr b="1" sz="2100"/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lang="en-US" sz="2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100"/>
              <a:t>IPv4: 192.168.1.90</a:t>
            </a:r>
            <a:endParaRPr b="1" sz="2100"/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100"/>
              <a:t>OS: Linux 2.6</a:t>
            </a:r>
            <a:endParaRPr b="1" sz="2100"/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100"/>
              <a:t>Hostname: Kali</a:t>
            </a:r>
            <a:endParaRPr b="1" sz="2100"/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t/>
            </a:r>
            <a:endParaRPr b="1" sz="2100"/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100"/>
              <a:t>IPv4: 192.168.1.100</a:t>
            </a:r>
            <a:endParaRPr b="1" sz="2100"/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100"/>
              <a:t>OS: Linux Ubuntu 4.0.3</a:t>
            </a:r>
            <a:endParaRPr b="1" sz="2100"/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100"/>
              <a:t>Hostname: ELK</a:t>
            </a:r>
            <a:endParaRPr b="1" sz="2100"/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t/>
            </a:r>
            <a:endParaRPr b="1" sz="2100"/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100"/>
              <a:t>IPv4: 192.168.1.110</a:t>
            </a:r>
            <a:endParaRPr b="1" sz="2100"/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100"/>
              <a:t>OS: Linux 3.2 - 4.9</a:t>
            </a:r>
            <a:endParaRPr b="1" sz="2100"/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100"/>
              <a:t>Hostname: Target 1</a:t>
            </a:r>
            <a:endParaRPr b="1" sz="2100"/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t/>
            </a:r>
            <a:endParaRPr b="1" sz="2100"/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100"/>
              <a:t>IPv4: 192.168.1.105</a:t>
            </a:r>
            <a:endParaRPr b="1" sz="2100"/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100"/>
              <a:t>OS: Linux Ubuntu protocol 2.0</a:t>
            </a:r>
            <a:endParaRPr b="1" sz="2100"/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rPr b="1" lang="en-US" sz="2100"/>
              <a:t>Hostname: Capstone </a:t>
            </a:r>
            <a:endParaRPr b="1" sz="2100"/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"/>
              </a:lnSpc>
              <a:spcBef>
                <a:spcPts val="3200"/>
              </a:spcBef>
              <a:spcAft>
                <a:spcPts val="3200"/>
              </a:spcAft>
              <a:buSzPts val="275"/>
              <a:buNone/>
            </a:pPr>
            <a:r>
              <a:t/>
            </a:r>
            <a:endParaRPr b="1" sz="1800"/>
          </a:p>
        </p:txBody>
      </p:sp>
      <p:sp>
        <p:nvSpPr>
          <p:cNvPr id="144" name="Google Shape;144;p21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45" name="Google Shape;145;p21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850" y="2620113"/>
            <a:ext cx="13169844" cy="100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2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54" name="Google Shape;154;p22"/>
          <p:cNvGraphicFramePr/>
          <p:nvPr/>
        </p:nvGraphicFramePr>
        <p:xfrm>
          <a:off x="1191013" y="332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{6C4D3E82-1DF3-44C4-B9A9-EA7C18DD9E16}</a:tableStyleId>
              </a:tblPr>
              <a:tblGrid>
                <a:gridCol w="7331875"/>
                <a:gridCol w="7331875"/>
                <a:gridCol w="7331875"/>
              </a:tblGrid>
              <a:tr h="96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  <a:tr h="201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Nmap and User Enumeration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nmap we were able to discover open ports on the network.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 were able to find vulnerabilities with the open ports and plan attacks accordingly.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  <a:tr h="125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user passwords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Easily guessed password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Gained unauthorized access to system and files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125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Unsalted user passwords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wpscan was utilized in order to gain username information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 were able to use the username found to gain access to the web server.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  <a:tr h="177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MySQL Data Exfiltration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Browsing through the MySQL database we were able to view various tables and databases from the wordpress site.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us to view the hashes for certain users passwords.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177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Wrong configuration of User privileges for privilege escalation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One of the users had sudo access for python.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sudo with python we were able to run a python script to gain a root shell.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Profile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4"/>
          <p:cNvSpPr txBox="1"/>
          <p:nvPr>
            <p:ph idx="3" type="body"/>
          </p:nvPr>
        </p:nvSpPr>
        <p:spPr>
          <a:xfrm>
            <a:off x="692575" y="2238475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/>
              <a:t>Our analysis identified the following characteristics of the traffic on the network: 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68" name="Google Shape;168;p24"/>
          <p:cNvGraphicFramePr/>
          <p:nvPr/>
        </p:nvGraphicFramePr>
        <p:xfrm>
          <a:off x="1201813" y="305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{6C4D3E82-1DF3-44C4-B9A9-EA7C18DD9E16}</a:tableStyleId>
              </a:tblPr>
              <a:tblGrid>
                <a:gridCol w="7489725"/>
                <a:gridCol w="7489725"/>
                <a:gridCol w="6994550"/>
              </a:tblGrid>
              <a:tr h="859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197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172.16.4.205</a:t>
                      </a:r>
                      <a:endParaRPr sz="3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166.62.111.64</a:t>
                      </a:r>
                      <a:endParaRPr sz="3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10.0.0.201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18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TCP (88.5%)</a:t>
                      </a:r>
                      <a:endParaRPr sz="3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UDP (11.2%)</a:t>
                      </a:r>
                      <a:endParaRPr sz="3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ARP (0.2%)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93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IPv4 - </a:t>
                      </a:r>
                      <a:r>
                        <a:rPr lang="en-US" sz="3000"/>
                        <a:t>877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257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172.16.4.0/24</a:t>
                      </a:r>
                      <a:endParaRPr sz="3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185.243.115.0/24</a:t>
                      </a:r>
                      <a:endParaRPr sz="3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10.0.0.0/24</a:t>
                      </a:r>
                      <a:endParaRPr sz="3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10.6.13.0/24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51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 </a:t>
                      </a:r>
                      <a:endParaRPr sz="3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pQBtWj &amp; june11.dll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175" name="Google Shape;17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/>
              <a:t>Purpose of Traffic on the Network</a:t>
            </a:r>
            <a:endParaRPr b="1"/>
          </a:p>
        </p:txBody>
      </p:sp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 txBox="1"/>
          <p:nvPr>
            <p:ph idx="3" type="body"/>
          </p:nvPr>
        </p:nvSpPr>
        <p:spPr>
          <a:xfrm>
            <a:off x="-100" y="2969375"/>
            <a:ext cx="24377700" cy="99846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3290">
                <a:solidFill>
                  <a:schemeClr val="dk1"/>
                </a:solidFill>
              </a:rPr>
              <a:t>Users were observed engaging in the following kinds of activity.</a:t>
            </a:r>
            <a:endParaRPr sz="3290"/>
          </a:p>
          <a:p>
            <a:pPr indent="0" lvl="0" marL="0" rtl="0" algn="l">
              <a:lnSpc>
                <a:spcPct val="105000"/>
              </a:lnSpc>
              <a:spcBef>
                <a:spcPts val="2100"/>
              </a:spcBef>
              <a:spcAft>
                <a:spcPts val="0"/>
              </a:spcAft>
              <a:buSzPts val="770"/>
              <a:buNone/>
            </a:pPr>
            <a:br>
              <a:rPr lang="en-US" sz="3290"/>
            </a:br>
            <a:r>
              <a:rPr lang="en-US" sz="3290"/>
              <a:t>“</a:t>
            </a:r>
            <a:r>
              <a:rPr b="1" lang="en-US" sz="3290"/>
              <a:t>Normal</a:t>
            </a:r>
            <a:r>
              <a:rPr lang="en-US" sz="3290"/>
              <a:t>”</a:t>
            </a:r>
            <a:r>
              <a:rPr b="1" lang="en-US" sz="3290"/>
              <a:t> Activity</a:t>
            </a:r>
            <a:endParaRPr sz="3290"/>
          </a:p>
          <a:p>
            <a:pPr indent="-437515" lvl="0" marL="914400" marR="0" rtl="0" algn="l">
              <a:lnSpc>
                <a:spcPct val="10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3290"/>
              <a:buChar char="●"/>
            </a:pPr>
            <a:r>
              <a:rPr lang="en-US" sz="3290">
                <a:solidFill>
                  <a:schemeClr val="dk1"/>
                </a:solidFill>
              </a:rPr>
              <a:t>Watching various things on Youtube</a:t>
            </a:r>
            <a:endParaRPr sz="3290">
              <a:solidFill>
                <a:schemeClr val="dk1"/>
              </a:solidFill>
            </a:endParaRPr>
          </a:p>
          <a:p>
            <a:pPr indent="-437515" lvl="0" marL="9144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90"/>
              <a:buChar char="●"/>
            </a:pPr>
            <a:r>
              <a:rPr lang="en-US" sz="3290">
                <a:solidFill>
                  <a:schemeClr val="dk1"/>
                </a:solidFill>
              </a:rPr>
              <a:t>Visiting the Sabetha Hospital website</a:t>
            </a:r>
            <a:endParaRPr sz="3290">
              <a:solidFill>
                <a:schemeClr val="dk1"/>
              </a:solidFill>
            </a:endParaRPr>
          </a:p>
          <a:p>
            <a:pPr indent="-437515" lvl="0" marL="9144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90"/>
              <a:buChar char="●"/>
            </a:pPr>
            <a:r>
              <a:rPr lang="en-US" sz="3290">
                <a:solidFill>
                  <a:schemeClr val="dk1"/>
                </a:solidFill>
              </a:rPr>
              <a:t>Shopping for toys and records</a:t>
            </a:r>
            <a:endParaRPr sz="3290"/>
          </a:p>
          <a:p>
            <a:pPr indent="0" lvl="0" marL="0" rtl="0" algn="l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3290"/>
          </a:p>
          <a:p>
            <a:pPr indent="0" lvl="0" marL="0" rtl="0" algn="l">
              <a:lnSpc>
                <a:spcPct val="85000"/>
              </a:lnSpc>
              <a:spcBef>
                <a:spcPts val="2100"/>
              </a:spcBef>
              <a:spcAft>
                <a:spcPts val="0"/>
              </a:spcAft>
              <a:buSzPts val="770"/>
              <a:buNone/>
            </a:pPr>
            <a:r>
              <a:rPr b="1" lang="en-US" sz="3290"/>
              <a:t>Suspicious Activity</a:t>
            </a:r>
            <a:endParaRPr sz="3290"/>
          </a:p>
          <a:p>
            <a:pPr indent="-437515" lvl="0" marL="914400" marR="0" rtl="0" algn="l">
              <a:lnSpc>
                <a:spcPct val="10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3290"/>
              <a:buChar char="●"/>
            </a:pPr>
            <a:r>
              <a:rPr lang="en-US" sz="3290">
                <a:solidFill>
                  <a:schemeClr val="dk1"/>
                </a:solidFill>
              </a:rPr>
              <a:t>Downloaded Trojan malware</a:t>
            </a:r>
            <a:endParaRPr sz="3290">
              <a:solidFill>
                <a:schemeClr val="dk1"/>
              </a:solidFill>
            </a:endParaRPr>
          </a:p>
          <a:p>
            <a:pPr indent="-437514" lvl="1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90"/>
              <a:buChar char="○"/>
            </a:pPr>
            <a:r>
              <a:rPr lang="en-US" sz="3290">
                <a:solidFill>
                  <a:schemeClr val="dk1"/>
                </a:solidFill>
              </a:rPr>
              <a:t>June11.dll &amp; </a:t>
            </a:r>
            <a:r>
              <a:rPr lang="en-US" sz="3300">
                <a:solidFill>
                  <a:schemeClr val="dk1"/>
                </a:solidFill>
              </a:rPr>
              <a:t>pQBtWJ (webhook)</a:t>
            </a:r>
            <a:endParaRPr sz="3290"/>
          </a:p>
          <a:p>
            <a:pPr indent="-437515" lvl="0" marL="9144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90"/>
              <a:buChar char="●"/>
            </a:pPr>
            <a:r>
              <a:rPr lang="en-US" sz="3290">
                <a:solidFill>
                  <a:schemeClr val="dk1"/>
                </a:solidFill>
              </a:rPr>
              <a:t>Bought something from “</a:t>
            </a:r>
            <a:r>
              <a:rPr lang="en-US" sz="3300">
                <a:solidFill>
                  <a:schemeClr val="dk1"/>
                </a:solidFill>
              </a:rPr>
              <a:t>cardboardspaceshiptoys.com”</a:t>
            </a:r>
            <a:endParaRPr sz="3300">
              <a:solidFill>
                <a:schemeClr val="dk1"/>
              </a:solidFill>
            </a:endParaRPr>
          </a:p>
          <a:p>
            <a:pPr indent="-438150" lvl="0" marL="9144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lang="en-US" sz="3300">
                <a:solidFill>
                  <a:schemeClr val="dk1"/>
                </a:solidFill>
              </a:rPr>
              <a:t>Visited a random website “snnmnkxdhflwgthqismb.com”</a:t>
            </a:r>
            <a:endParaRPr sz="3300">
              <a:solidFill>
                <a:schemeClr val="dk1"/>
              </a:solidFill>
            </a:endParaRPr>
          </a:p>
          <a:p>
            <a:pPr indent="-437514" lvl="1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90"/>
              <a:buChar char="○"/>
            </a:pPr>
            <a:r>
              <a:rPr lang="en-US" sz="3290">
                <a:solidFill>
                  <a:schemeClr val="dk1"/>
                </a:solidFill>
              </a:rPr>
              <a:t>This site had multiple POST requests.</a:t>
            </a:r>
            <a:endParaRPr sz="3290">
              <a:solidFill>
                <a:schemeClr val="dk1"/>
              </a:solidFill>
            </a:endParaRPr>
          </a:p>
          <a:p>
            <a:pPr indent="-437515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90"/>
              <a:buChar char="●"/>
            </a:pPr>
            <a:r>
              <a:rPr lang="en-US" sz="3290">
                <a:solidFill>
                  <a:schemeClr val="dk1"/>
                </a:solidFill>
              </a:rPr>
              <a:t>Illegal Download of “Betty_Boop_Rythm_on_the_Reservation.avi.torrent”</a:t>
            </a:r>
            <a:endParaRPr sz="3290">
              <a:solidFill>
                <a:schemeClr val="dk1"/>
              </a:solidFill>
            </a:endParaRPr>
          </a:p>
          <a:p>
            <a:pPr indent="-437515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90"/>
              <a:buChar char="●"/>
            </a:pPr>
            <a:r>
              <a:rPr lang="en-US" sz="3290">
                <a:solidFill>
                  <a:schemeClr val="dk1"/>
                </a:solidFill>
              </a:rPr>
              <a:t>The ip 185.243.115.84 which is also (b569023.green.mattingsolutions.co)</a:t>
            </a:r>
            <a:endParaRPr sz="3290">
              <a:solidFill>
                <a:schemeClr val="dk1"/>
              </a:solidFill>
            </a:endParaRPr>
          </a:p>
          <a:p>
            <a:pPr indent="-437514" lvl="1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90"/>
              <a:buChar char="○"/>
            </a:pPr>
            <a:r>
              <a:rPr lang="en-US" sz="3290">
                <a:solidFill>
                  <a:schemeClr val="dk1"/>
                </a:solidFill>
              </a:rPr>
              <a:t>This is labeled as malicious by some security vendors.</a:t>
            </a:r>
            <a:endParaRPr sz="329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